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7381538" cy="10674350"/>
  <p:notesSz cx="6858000" cy="9144000"/>
  <p:defaultTextStyle>
    <a:defPPr>
      <a:defRPr lang="en-US"/>
    </a:defPPr>
    <a:lvl1pPr marL="0" algn="l" defTabSz="1346637" rtl="0" eaLnBrk="1" latinLnBrk="0" hangingPunct="1">
      <a:defRPr sz="2651" kern="1200">
        <a:solidFill>
          <a:schemeClr val="tx1"/>
        </a:solidFill>
        <a:latin typeface="+mn-lt"/>
        <a:ea typeface="+mn-ea"/>
        <a:cs typeface="+mn-cs"/>
      </a:defRPr>
    </a:lvl1pPr>
    <a:lvl2pPr marL="673318" algn="l" defTabSz="1346637" rtl="0" eaLnBrk="1" latinLnBrk="0" hangingPunct="1">
      <a:defRPr sz="2651" kern="1200">
        <a:solidFill>
          <a:schemeClr val="tx1"/>
        </a:solidFill>
        <a:latin typeface="+mn-lt"/>
        <a:ea typeface="+mn-ea"/>
        <a:cs typeface="+mn-cs"/>
      </a:defRPr>
    </a:lvl2pPr>
    <a:lvl3pPr marL="1346637" algn="l" defTabSz="1346637" rtl="0" eaLnBrk="1" latinLnBrk="0" hangingPunct="1">
      <a:defRPr sz="2651" kern="1200">
        <a:solidFill>
          <a:schemeClr val="tx1"/>
        </a:solidFill>
        <a:latin typeface="+mn-lt"/>
        <a:ea typeface="+mn-ea"/>
        <a:cs typeface="+mn-cs"/>
      </a:defRPr>
    </a:lvl3pPr>
    <a:lvl4pPr marL="2019955" algn="l" defTabSz="1346637" rtl="0" eaLnBrk="1" latinLnBrk="0" hangingPunct="1">
      <a:defRPr sz="2651" kern="1200">
        <a:solidFill>
          <a:schemeClr val="tx1"/>
        </a:solidFill>
        <a:latin typeface="+mn-lt"/>
        <a:ea typeface="+mn-ea"/>
        <a:cs typeface="+mn-cs"/>
      </a:defRPr>
    </a:lvl4pPr>
    <a:lvl5pPr marL="2693274" algn="l" defTabSz="1346637" rtl="0" eaLnBrk="1" latinLnBrk="0" hangingPunct="1">
      <a:defRPr sz="2651" kern="1200">
        <a:solidFill>
          <a:schemeClr val="tx1"/>
        </a:solidFill>
        <a:latin typeface="+mn-lt"/>
        <a:ea typeface="+mn-ea"/>
        <a:cs typeface="+mn-cs"/>
      </a:defRPr>
    </a:lvl5pPr>
    <a:lvl6pPr marL="3366592" algn="l" defTabSz="1346637" rtl="0" eaLnBrk="1" latinLnBrk="0" hangingPunct="1">
      <a:defRPr sz="2651" kern="1200">
        <a:solidFill>
          <a:schemeClr val="tx1"/>
        </a:solidFill>
        <a:latin typeface="+mn-lt"/>
        <a:ea typeface="+mn-ea"/>
        <a:cs typeface="+mn-cs"/>
      </a:defRPr>
    </a:lvl6pPr>
    <a:lvl7pPr marL="4039911" algn="l" defTabSz="1346637" rtl="0" eaLnBrk="1" latinLnBrk="0" hangingPunct="1">
      <a:defRPr sz="2651" kern="1200">
        <a:solidFill>
          <a:schemeClr val="tx1"/>
        </a:solidFill>
        <a:latin typeface="+mn-lt"/>
        <a:ea typeface="+mn-ea"/>
        <a:cs typeface="+mn-cs"/>
      </a:defRPr>
    </a:lvl7pPr>
    <a:lvl8pPr marL="4713229" algn="l" defTabSz="1346637" rtl="0" eaLnBrk="1" latinLnBrk="0" hangingPunct="1">
      <a:defRPr sz="2651" kern="1200">
        <a:solidFill>
          <a:schemeClr val="tx1"/>
        </a:solidFill>
        <a:latin typeface="+mn-lt"/>
        <a:ea typeface="+mn-ea"/>
        <a:cs typeface="+mn-cs"/>
      </a:defRPr>
    </a:lvl8pPr>
    <a:lvl9pPr marL="5386548" algn="l" defTabSz="1346637" rtl="0" eaLnBrk="1" latinLnBrk="0" hangingPunct="1">
      <a:defRPr sz="265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433"/>
    <p:restoredTop sz="96271"/>
  </p:normalViewPr>
  <p:slideViewPr>
    <p:cSldViewPr snapToGrid="0" snapToObjects="1">
      <p:cViewPr varScale="1">
        <p:scale>
          <a:sx n="44" d="100"/>
          <a:sy n="44" d="100"/>
        </p:scale>
        <p:origin x="1128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6BF2F0-9458-D34B-9CD9-B661025C4ED2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6C3553-7F90-EB43-85E0-2B19BB6CB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978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D386F9-B4C8-A84E-B8FB-5B537FEC51C0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1143000"/>
            <a:ext cx="50260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FDA9AC-F694-DC4F-B68F-00EE086851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6307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346637" rtl="0" eaLnBrk="1" latinLnBrk="0" hangingPunct="1">
      <a:defRPr sz="1767" kern="1200">
        <a:solidFill>
          <a:schemeClr val="tx1"/>
        </a:solidFill>
        <a:latin typeface="+mn-lt"/>
        <a:ea typeface="+mn-ea"/>
        <a:cs typeface="+mn-cs"/>
      </a:defRPr>
    </a:lvl1pPr>
    <a:lvl2pPr marL="673318" algn="l" defTabSz="1346637" rtl="0" eaLnBrk="1" latinLnBrk="0" hangingPunct="1">
      <a:defRPr sz="1767" kern="1200">
        <a:solidFill>
          <a:schemeClr val="tx1"/>
        </a:solidFill>
        <a:latin typeface="+mn-lt"/>
        <a:ea typeface="+mn-ea"/>
        <a:cs typeface="+mn-cs"/>
      </a:defRPr>
    </a:lvl2pPr>
    <a:lvl3pPr marL="1346637" algn="l" defTabSz="1346637" rtl="0" eaLnBrk="1" latinLnBrk="0" hangingPunct="1">
      <a:defRPr sz="1767" kern="1200">
        <a:solidFill>
          <a:schemeClr val="tx1"/>
        </a:solidFill>
        <a:latin typeface="+mn-lt"/>
        <a:ea typeface="+mn-ea"/>
        <a:cs typeface="+mn-cs"/>
      </a:defRPr>
    </a:lvl3pPr>
    <a:lvl4pPr marL="2019955" algn="l" defTabSz="1346637" rtl="0" eaLnBrk="1" latinLnBrk="0" hangingPunct="1">
      <a:defRPr sz="1767" kern="1200">
        <a:solidFill>
          <a:schemeClr val="tx1"/>
        </a:solidFill>
        <a:latin typeface="+mn-lt"/>
        <a:ea typeface="+mn-ea"/>
        <a:cs typeface="+mn-cs"/>
      </a:defRPr>
    </a:lvl4pPr>
    <a:lvl5pPr marL="2693274" algn="l" defTabSz="1346637" rtl="0" eaLnBrk="1" latinLnBrk="0" hangingPunct="1">
      <a:defRPr sz="1767" kern="1200">
        <a:solidFill>
          <a:schemeClr val="tx1"/>
        </a:solidFill>
        <a:latin typeface="+mn-lt"/>
        <a:ea typeface="+mn-ea"/>
        <a:cs typeface="+mn-cs"/>
      </a:defRPr>
    </a:lvl5pPr>
    <a:lvl6pPr marL="3366592" algn="l" defTabSz="1346637" rtl="0" eaLnBrk="1" latinLnBrk="0" hangingPunct="1">
      <a:defRPr sz="1767" kern="1200">
        <a:solidFill>
          <a:schemeClr val="tx1"/>
        </a:solidFill>
        <a:latin typeface="+mn-lt"/>
        <a:ea typeface="+mn-ea"/>
        <a:cs typeface="+mn-cs"/>
      </a:defRPr>
    </a:lvl6pPr>
    <a:lvl7pPr marL="4039911" algn="l" defTabSz="1346637" rtl="0" eaLnBrk="1" latinLnBrk="0" hangingPunct="1">
      <a:defRPr sz="1767" kern="1200">
        <a:solidFill>
          <a:schemeClr val="tx1"/>
        </a:solidFill>
        <a:latin typeface="+mn-lt"/>
        <a:ea typeface="+mn-ea"/>
        <a:cs typeface="+mn-cs"/>
      </a:defRPr>
    </a:lvl7pPr>
    <a:lvl8pPr marL="4713229" algn="l" defTabSz="1346637" rtl="0" eaLnBrk="1" latinLnBrk="0" hangingPunct="1">
      <a:defRPr sz="1767" kern="1200">
        <a:solidFill>
          <a:schemeClr val="tx1"/>
        </a:solidFill>
        <a:latin typeface="+mn-lt"/>
        <a:ea typeface="+mn-ea"/>
        <a:cs typeface="+mn-cs"/>
      </a:defRPr>
    </a:lvl8pPr>
    <a:lvl9pPr marL="5386548" algn="l" defTabSz="1346637" rtl="0" eaLnBrk="1" latinLnBrk="0" hangingPunct="1">
      <a:defRPr sz="176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72692" y="1746937"/>
            <a:ext cx="13036154" cy="371625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72692" y="5606505"/>
            <a:ext cx="13036154" cy="25771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6BB59-2E10-BE4A-B295-AB2450CED0C4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2454B-10F4-6641-ABF1-06C69D37B8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280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6BB59-2E10-BE4A-B295-AB2450CED0C4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2454B-10F4-6641-ABF1-06C69D37B8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784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734600" y="884588"/>
            <a:ext cx="5341202" cy="1407927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04206" y="884588"/>
            <a:ext cx="15813125" cy="1407927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6BB59-2E10-BE4A-B295-AB2450CED0C4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2454B-10F4-6641-ABF1-06C69D37B8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177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6BB59-2E10-BE4A-B295-AB2450CED0C4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2454B-10F4-6641-ABF1-06C69D37B8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206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5928" y="2661176"/>
            <a:ext cx="14991577" cy="444023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85928" y="7143415"/>
            <a:ext cx="14991577" cy="2335013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6BB59-2E10-BE4A-B295-AB2450CED0C4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2454B-10F4-6641-ABF1-06C69D37B8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328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04207" y="4422937"/>
            <a:ext cx="10576031" cy="105409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497508" y="4422937"/>
            <a:ext cx="10578295" cy="105409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6BB59-2E10-BE4A-B295-AB2450CED0C4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2454B-10F4-6641-ABF1-06C69D37B8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629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7244" y="568311"/>
            <a:ext cx="14991577" cy="206321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97245" y="2616699"/>
            <a:ext cx="7353205" cy="128240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97245" y="3899103"/>
            <a:ext cx="7353205" cy="57349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799403" y="2616699"/>
            <a:ext cx="7389418" cy="128240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799403" y="3899103"/>
            <a:ext cx="7389418" cy="57349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6BB59-2E10-BE4A-B295-AB2450CED0C4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2454B-10F4-6641-ABF1-06C69D37B8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15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6BB59-2E10-BE4A-B295-AB2450CED0C4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2454B-10F4-6641-ABF1-06C69D37B8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553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6BB59-2E10-BE4A-B295-AB2450CED0C4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2454B-10F4-6641-ABF1-06C69D37B8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295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7245" y="711623"/>
            <a:ext cx="5605998" cy="249068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89417" y="1536910"/>
            <a:ext cx="8799404" cy="758570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7245" y="3202305"/>
            <a:ext cx="5605998" cy="593266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6BB59-2E10-BE4A-B295-AB2450CED0C4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2454B-10F4-6641-ABF1-06C69D37B8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548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7245" y="711623"/>
            <a:ext cx="5605998" cy="249068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389417" y="1536910"/>
            <a:ext cx="8799404" cy="758570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7245" y="3202305"/>
            <a:ext cx="5605998" cy="593266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6BB59-2E10-BE4A-B295-AB2450CED0C4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2454B-10F4-6641-ABF1-06C69D37B8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667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94981" y="568311"/>
            <a:ext cx="14991577" cy="20632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94981" y="2841552"/>
            <a:ext cx="14991577" cy="67727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94981" y="9893542"/>
            <a:ext cx="3910846" cy="5683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E6BB59-2E10-BE4A-B295-AB2450CED0C4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757635" y="9893542"/>
            <a:ext cx="5866269" cy="5683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275711" y="9893542"/>
            <a:ext cx="3910846" cy="5683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42454B-10F4-6641-ABF1-06C69D37B8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955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about:blank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" y="0"/>
            <a:ext cx="17371683" cy="10674349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2221454" y="1321118"/>
            <a:ext cx="4765062" cy="1608261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FF6600"/>
                </a:solidFill>
                <a:latin typeface="Arial Narrow" panose="020B0606020202030204" pitchFamily="34" charset="0"/>
              </a:rPr>
              <a:t>EXCLUSIVE ACCESS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ysClr val="windowText" lastClr="000000"/>
                </a:solidFill>
                <a:latin typeface="Arial Narrow" panose="020B0606020202030204" pitchFamily="34" charset="0"/>
              </a:rPr>
              <a:t>TERMIS-AM TWIGs Webinar Series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ysClr val="windowText" lastClr="000000"/>
                </a:solidFill>
                <a:latin typeface="Arial Narrow" panose="020B0606020202030204" pitchFamily="34" charset="0"/>
              </a:rPr>
              <a:t>Lab tours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ysClr val="windowText" lastClr="000000"/>
                </a:solidFill>
                <a:latin typeface="Arial Narrow" panose="020B0606020202030204" pitchFamily="34" charset="0"/>
              </a:rPr>
              <a:t>AST-TERMIS and ISBF-TERMIS Webinars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ysClr val="windowText" lastClr="000000"/>
                </a:solidFill>
                <a:latin typeface="Arial Narrow" panose="020B0606020202030204" pitchFamily="34" charset="0"/>
                <a:hlinkClick r:id="rId3"/>
              </a:rPr>
              <a:t>SYIS activities </a:t>
            </a:r>
            <a:r>
              <a:rPr lang="en-US" sz="1800" dirty="0">
                <a:solidFill>
                  <a:sysClr val="windowText" lastClr="000000"/>
                </a:solidFill>
                <a:latin typeface="Arial Narrow" panose="020B0606020202030204" pitchFamily="34" charset="0"/>
              </a:rPr>
              <a:t>(career development opportunities)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321920" y="1321118"/>
            <a:ext cx="5139867" cy="133126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6600"/>
                </a:solidFill>
                <a:latin typeface="Arial Narrow" panose="020B0606020202030204" pitchFamily="34" charset="0"/>
              </a:rPr>
              <a:t>FREE ACCESS TO ONLINE RESOURCES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CH" sz="1800" i="1" dirty="0">
                <a:solidFill>
                  <a:sysClr val="windowText" lastClr="000000"/>
                </a:solidFill>
                <a:latin typeface="Arial Narrow" panose="020B0606020202030204" pitchFamily="34" charset="0"/>
                <a:hlinkClick r:id="rId3"/>
              </a:rPr>
              <a:t>Tissue Engineering Part A, B &amp; C, </a:t>
            </a:r>
            <a:r>
              <a:rPr lang="de-CH" sz="1800" dirty="0">
                <a:solidFill>
                  <a:sysClr val="windowText" lastClr="000000"/>
                </a:solidFill>
                <a:latin typeface="Arial Narrow" panose="020B0606020202030204" pitchFamily="34" charset="0"/>
                <a:hlinkClick r:id="rId3"/>
              </a:rPr>
              <a:t>the official journal</a:t>
            </a:r>
            <a:endParaRPr lang="de-CH" sz="1800" dirty="0">
              <a:solidFill>
                <a:sysClr val="windowText" lastClr="000000"/>
              </a:solidFill>
              <a:latin typeface="Arial Narrow" panose="020B0606020202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CH" sz="1800" dirty="0">
                <a:solidFill>
                  <a:sysClr val="windowText" lastClr="000000"/>
                </a:solidFill>
                <a:latin typeface="Arial Narrow" panose="020B0606020202030204" pitchFamily="34" charset="0"/>
                <a:hlinkClick r:id="rId3"/>
              </a:rPr>
              <a:t>Springer </a:t>
            </a:r>
            <a:r>
              <a:rPr lang="en-US" sz="1800" dirty="0">
                <a:solidFill>
                  <a:sysClr val="windowText" lastClr="000000"/>
                </a:solidFill>
                <a:latin typeface="Arial Narrow" panose="020B0606020202030204" pitchFamily="34" charset="0"/>
                <a:hlinkClick r:id="rId3"/>
              </a:rPr>
              <a:t>Updatable</a:t>
            </a:r>
            <a:r>
              <a:rPr lang="de-CH" sz="1800" dirty="0">
                <a:solidFill>
                  <a:sysClr val="windowText" lastClr="000000"/>
                </a:solidFill>
                <a:latin typeface="Arial Narrow" panose="020B0606020202030204" pitchFamily="34" charset="0"/>
                <a:hlinkClick r:id="rId3"/>
              </a:rPr>
              <a:t> Book Series</a:t>
            </a:r>
            <a:endParaRPr lang="de-CH" sz="1800" dirty="0">
              <a:solidFill>
                <a:sysClr val="windowText" lastClr="000000"/>
              </a:solidFill>
              <a:latin typeface="Arial Narrow" panose="020B0606020202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CH" sz="1800" dirty="0">
                <a:solidFill>
                  <a:sysClr val="windowText" lastClr="000000"/>
                </a:solidFill>
                <a:latin typeface="Arial Narrow" panose="020B0606020202030204" pitchFamily="34" charset="0"/>
                <a:hlinkClick r:id="rId3"/>
              </a:rPr>
              <a:t>Membership Portal</a:t>
            </a:r>
            <a:endParaRPr lang="de-CH" sz="1800" dirty="0">
              <a:solidFill>
                <a:sysClr val="windowText" lastClr="0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4935" y="3452500"/>
            <a:ext cx="5142956" cy="16312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b="1"/>
            </a:lvl1pPr>
          </a:lstStyle>
          <a:p>
            <a:r>
              <a:rPr lang="en-US" sz="2400" dirty="0">
                <a:solidFill>
                  <a:srgbClr val="FF6600"/>
                </a:solidFill>
                <a:latin typeface="Arial Narrow" panose="020B0606020202030204" pitchFamily="34" charset="0"/>
              </a:rPr>
              <a:t>DISCOUNTED CONFERENCES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800" b="0" dirty="0">
                <a:latin typeface="Arial Narrow" panose="020B0606020202030204" pitchFamily="34" charset="0"/>
                <a:hlinkClick r:id="rId3"/>
              </a:rPr>
              <a:t>World Congresses </a:t>
            </a:r>
            <a:r>
              <a:rPr lang="en-US" sz="1800" b="0" dirty="0">
                <a:latin typeface="Arial Narrow" panose="020B0606020202030204" pitchFamily="34" charset="0"/>
              </a:rPr>
              <a:t>(every 3 years)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800" b="0" dirty="0">
                <a:latin typeface="Arial Narrow" panose="020B0606020202030204" pitchFamily="34" charset="0"/>
                <a:hlinkClick r:id="rId3"/>
              </a:rPr>
              <a:t>Chapter Conferences </a:t>
            </a:r>
            <a:r>
              <a:rPr lang="en-US" sz="1800" b="0" dirty="0">
                <a:latin typeface="Arial Narrow" panose="020B0606020202030204" pitchFamily="34" charset="0"/>
              </a:rPr>
              <a:t>(AM, AP &amp; EU)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800" b="0" dirty="0">
                <a:latin typeface="Arial Narrow" panose="020B0606020202030204" pitchFamily="34" charset="0"/>
              </a:rPr>
              <a:t>Summer/Winter Schools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800" b="0" dirty="0">
                <a:latin typeface="Arial Narrow" panose="020B0606020202030204" pitchFamily="34" charset="0"/>
              </a:rPr>
              <a:t>Meetings Endorsed by TERMIS</a:t>
            </a:r>
            <a:endParaRPr lang="en-US" sz="1800" dirty="0">
              <a:latin typeface="Arial Narrow" panose="020B0606020202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293212" y="2902211"/>
            <a:ext cx="4539926" cy="10542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6600"/>
                </a:solidFill>
                <a:latin typeface="Arial Narrow" panose="020B0606020202030204" pitchFamily="34" charset="0"/>
              </a:rPr>
              <a:t>NETWORK WITHIN A COMMUNITY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ysClr val="windowText" lastClr="000000"/>
                </a:solidFill>
                <a:latin typeface="Arial Narrow" panose="020B0606020202030204" pitchFamily="34" charset="0"/>
              </a:rPr>
              <a:t>Interdisciplinary experts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ysClr val="windowText" lastClr="000000"/>
                </a:solidFill>
                <a:latin typeface="Arial Narrow" panose="020B0606020202030204" pitchFamily="34" charset="0"/>
              </a:rPr>
              <a:t>Industry, academia, healthcare system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2221454" y="4069285"/>
            <a:ext cx="4765062" cy="133126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b="1"/>
            </a:lvl1pPr>
          </a:lstStyle>
          <a:p>
            <a:r>
              <a:rPr lang="en-US" sz="2400" dirty="0">
                <a:solidFill>
                  <a:srgbClr val="FF6600"/>
                </a:solidFill>
                <a:latin typeface="Arial Narrow" panose="020B0606020202030204" pitchFamily="34" charset="0"/>
              </a:rPr>
              <a:t>INCREASE YOUR VISIBILITY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b="0" dirty="0">
                <a:solidFill>
                  <a:sysClr val="windowText" lastClr="000000"/>
                </a:solidFill>
                <a:latin typeface="Arial Narrow" panose="020B0606020202030204" pitchFamily="34" charset="0"/>
              </a:rPr>
              <a:t>Get interviewed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b="0" dirty="0">
                <a:solidFill>
                  <a:sysClr val="windowText" lastClr="000000"/>
                </a:solidFill>
                <a:latin typeface="Arial Narrow" panose="020B0606020202030204" pitchFamily="34" charset="0"/>
              </a:rPr>
              <a:t>Showcase your lab/company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b="0" dirty="0">
                <a:solidFill>
                  <a:sysClr val="windowText" lastClr="000000"/>
                </a:solidFill>
                <a:latin typeface="Arial Narrow" panose="020B0606020202030204" pitchFamily="34" charset="0"/>
              </a:rPr>
              <a:t>Get retweeted</a:t>
            </a:r>
            <a:endParaRPr lang="en-US" sz="1800" dirty="0">
              <a:solidFill>
                <a:sysClr val="windowText" lastClr="0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293211" y="5787398"/>
            <a:ext cx="4339901" cy="160826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b="1"/>
            </a:lvl1pPr>
          </a:lstStyle>
          <a:p>
            <a:r>
              <a:rPr lang="en-US" sz="2400" dirty="0">
                <a:solidFill>
                  <a:srgbClr val="FF6600"/>
                </a:solidFill>
                <a:latin typeface="Arial Narrow" panose="020B0606020202030204" pitchFamily="34" charset="0"/>
              </a:rPr>
              <a:t>SUPPORT YOUNG SCIENTISTS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b="0" dirty="0">
                <a:solidFill>
                  <a:sysClr val="windowText" lastClr="000000"/>
                </a:solidFill>
                <a:latin typeface="Arial Narrow" panose="020B0606020202030204" pitchFamily="34" charset="0"/>
              </a:rPr>
              <a:t>Meet the Mentor Lunch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b="0" dirty="0">
                <a:solidFill>
                  <a:sysClr val="windowText" lastClr="000000"/>
                </a:solidFill>
                <a:latin typeface="Arial Narrow" panose="020B0606020202030204" pitchFamily="34" charset="0"/>
              </a:rPr>
              <a:t>Co-chair Sessions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b="0" dirty="0">
                <a:solidFill>
                  <a:sysClr val="windowText" lastClr="000000"/>
                </a:solidFill>
                <a:latin typeface="Arial Narrow" panose="020B0606020202030204" pitchFamily="34" charset="0"/>
              </a:rPr>
              <a:t>Networking events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b="0" dirty="0">
                <a:solidFill>
                  <a:sysClr val="windowText" lastClr="000000"/>
                </a:solidFill>
                <a:latin typeface="Arial Narrow" panose="020B0606020202030204" pitchFamily="34" charset="0"/>
              </a:rPr>
              <a:t>Online seminars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2221454" y="3110700"/>
            <a:ext cx="5008902" cy="73866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6600"/>
                </a:solidFill>
                <a:latin typeface="Arial Narrow" panose="020B0606020202030204" pitchFamily="34" charset="0"/>
              </a:rPr>
              <a:t>ADVOCATE FOR PUBLIC POLICIES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ysClr val="windowText" lastClr="000000"/>
                </a:solidFill>
                <a:latin typeface="Arial Narrow" panose="020B0606020202030204" pitchFamily="34" charset="0"/>
              </a:rPr>
              <a:t>Influence future funding calls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4935" y="8011801"/>
            <a:ext cx="2808312" cy="10542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de-DE"/>
            </a:defPPr>
            <a:lvl1pPr algn="ctr">
              <a:defRPr b="1"/>
            </a:lvl1pPr>
          </a:lstStyle>
          <a:p>
            <a:pPr algn="l"/>
            <a:r>
              <a:rPr lang="en-US" sz="2400" dirty="0">
                <a:solidFill>
                  <a:srgbClr val="FF6600"/>
                </a:solidFill>
                <a:latin typeface="Arial Narrow" panose="020B0606020202030204" pitchFamily="34" charset="0"/>
              </a:rPr>
              <a:t>ADVERTISE</a:t>
            </a:r>
            <a:r>
              <a:rPr lang="en-US" sz="2400" dirty="0">
                <a:solidFill>
                  <a:sysClr val="windowText" lastClr="000000"/>
                </a:solidFill>
                <a:latin typeface="Arial Narrow" panose="020B0606020202030204" pitchFamily="34" charset="0"/>
              </a:rPr>
              <a:t>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dirty="0">
                <a:solidFill>
                  <a:sysClr val="windowText" lastClr="000000"/>
                </a:solidFill>
                <a:latin typeface="Arial Narrow" panose="020B0606020202030204" pitchFamily="34" charset="0"/>
              </a:rPr>
              <a:t>Job opportunities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dirty="0">
                <a:solidFill>
                  <a:sysClr val="windowText" lastClr="000000"/>
                </a:solidFill>
                <a:latin typeface="Arial Narrow" panose="020B0606020202030204" pitchFamily="34" charset="0"/>
              </a:rPr>
              <a:t>Recent papers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4935" y="5249266"/>
            <a:ext cx="4693565" cy="133126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6600"/>
                </a:solidFill>
                <a:latin typeface="Arial Narrow" panose="020B0606020202030204" pitchFamily="34" charset="0"/>
              </a:rPr>
              <a:t>MEET EXPERTS AND COLLABORATE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ysClr val="windowText" lastClr="000000"/>
                </a:solidFill>
                <a:latin typeface="Arial Narrow" panose="020B0606020202030204" pitchFamily="34" charset="0"/>
              </a:rPr>
              <a:t>Latest Scientific Frontiers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ysClr val="windowText" lastClr="000000"/>
                </a:solidFill>
                <a:latin typeface="Arial Narrow" panose="020B0606020202030204" pitchFamily="34" charset="0"/>
              </a:rPr>
              <a:t>Regulatory affairs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ysClr val="windowText" lastClr="000000"/>
                </a:solidFill>
                <a:latin typeface="Arial Narrow" panose="020B0606020202030204" pitchFamily="34" charset="0"/>
              </a:rPr>
              <a:t>Funding opportunities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286283" y="7645490"/>
            <a:ext cx="3790498" cy="10542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b="1"/>
            </a:lvl1pPr>
          </a:lstStyle>
          <a:p>
            <a:r>
              <a:rPr lang="en-US" sz="2400" dirty="0">
                <a:solidFill>
                  <a:srgbClr val="FF6600"/>
                </a:solidFill>
                <a:latin typeface="Arial Narrow" panose="020B0606020202030204" pitchFamily="34" charset="0"/>
              </a:rPr>
              <a:t>RECOGNITION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b="0" dirty="0">
                <a:solidFill>
                  <a:sysClr val="windowText" lastClr="000000"/>
                </a:solidFill>
                <a:latin typeface="Arial Narrow" panose="020B0606020202030204" pitchFamily="34" charset="0"/>
              </a:rPr>
              <a:t>Prestigious awards at all career stages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b="0" dirty="0">
                <a:solidFill>
                  <a:sysClr val="windowText" lastClr="000000"/>
                </a:solidFill>
                <a:latin typeface="Arial Narrow" panose="020B0606020202030204" pitchFamily="34" charset="0"/>
                <a:hlinkClick r:id="rId3"/>
              </a:rPr>
              <a:t>Become a FTERM member </a:t>
            </a:r>
            <a:endParaRPr lang="en-US" sz="1800" b="0" dirty="0">
              <a:solidFill>
                <a:sysClr val="windowText" lastClr="0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293211" y="4206305"/>
            <a:ext cx="4712258" cy="133126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cap="all" dirty="0">
                <a:solidFill>
                  <a:srgbClr val="FF66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Diversity &amp; inclusion</a:t>
            </a:r>
            <a:endParaRPr lang="nl-BE" sz="2400" b="1" cap="all" dirty="0">
              <a:solidFill>
                <a:srgbClr val="FF6600"/>
              </a:solidFill>
              <a:effectLst/>
              <a:latin typeface="Arial Narrow" panose="020B0606020202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US" sz="1800" dirty="0">
                <a:solidFill>
                  <a:sysClr val="windowText" lastClr="0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</a:t>
            </a:r>
            <a:r>
              <a:rPr lang="en-US" sz="1800" dirty="0">
                <a:solidFill>
                  <a:sysClr val="windowText" lastClr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ommitment to addressing any inequalities to entry and advancement within our society, and to identifying and overcoming barriers</a:t>
            </a:r>
            <a:endParaRPr lang="nl-BE" sz="1800" dirty="0">
              <a:solidFill>
                <a:sysClr val="windowText" lastClr="000000"/>
              </a:solidFill>
              <a:effectLst/>
              <a:latin typeface="Arial Narrow" panose="020B0606020202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9">
            <a:extLst>
              <a:ext uri="{FF2B5EF4-FFF2-40B4-BE49-F238E27FC236}">
                <a16:creationId xmlns="" xmlns:a16="http://schemas.microsoft.com/office/drawing/2014/main" id="{5C1011F1-420B-1F59-47C8-A6CDCA46BAB3}"/>
              </a:ext>
            </a:extLst>
          </p:cNvPr>
          <p:cNvSpPr txBox="1"/>
          <p:nvPr/>
        </p:nvSpPr>
        <p:spPr>
          <a:xfrm>
            <a:off x="454935" y="6769033"/>
            <a:ext cx="3402685" cy="10542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6600"/>
                </a:solidFill>
                <a:latin typeface="Arial Narrow" panose="020B0606020202030204" pitchFamily="34" charset="0"/>
              </a:rPr>
              <a:t>CONNECT</a:t>
            </a:r>
          </a:p>
          <a:p>
            <a:r>
              <a:rPr lang="en-CA" sz="1800" b="0" dirty="0">
                <a:solidFill>
                  <a:sysClr val="windowText" lastClr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With an international community of TE and RM researchers</a:t>
            </a:r>
            <a:endParaRPr lang="en-US" sz="1800" b="0" dirty="0">
              <a:solidFill>
                <a:sysClr val="windowText" lastClr="0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151718" y="8116837"/>
            <a:ext cx="40786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MEMBERSHIP BENEFITS</a:t>
            </a:r>
            <a:endParaRPr lang="en-US" sz="2400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3131780" y="8889332"/>
            <a:ext cx="3834798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Tissue Engineering and Regenerative Medicine International Society</a:t>
            </a:r>
          </a:p>
        </p:txBody>
      </p:sp>
    </p:spTree>
    <p:extLst>
      <p:ext uri="{BB962C8B-B14F-4D97-AF65-F5344CB8AC3E}">
        <p14:creationId xmlns:p14="http://schemas.microsoft.com/office/powerpoint/2010/main" val="14434277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901</TotalTime>
  <Words>177</Words>
  <Application>Microsoft Office PowerPoint</Application>
  <PresentationFormat>Custom</PresentationFormat>
  <Paragraphs>44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Calibri</vt:lpstr>
      <vt:lpstr>Calibri Light</vt:lpstr>
      <vt:lpstr>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Doczyk, Maciej</dc:creator>
  <cp:keywords/>
  <dc:description/>
  <cp:lastModifiedBy>Sarah Wilburn</cp:lastModifiedBy>
  <cp:revision>22</cp:revision>
  <cp:lastPrinted>2022-05-19T16:39:47Z</cp:lastPrinted>
  <dcterms:created xsi:type="dcterms:W3CDTF">2022-05-19T16:38:09Z</dcterms:created>
  <dcterms:modified xsi:type="dcterms:W3CDTF">2022-05-25T20:45:27Z</dcterms:modified>
  <cp:category/>
</cp:coreProperties>
</file>